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7" r:id="rId4"/>
    <p:sldId id="305" r:id="rId5"/>
    <p:sldId id="258" r:id="rId6"/>
    <p:sldId id="302" r:id="rId7"/>
    <p:sldId id="278" r:id="rId8"/>
    <p:sldId id="325" r:id="rId9"/>
    <p:sldId id="326" r:id="rId10"/>
    <p:sldId id="259" r:id="rId11"/>
    <p:sldId id="290" r:id="rId12"/>
    <p:sldId id="306" r:id="rId13"/>
    <p:sldId id="322" r:id="rId14"/>
    <p:sldId id="323" r:id="rId15"/>
    <p:sldId id="324" r:id="rId16"/>
    <p:sldId id="268" r:id="rId17"/>
    <p:sldId id="319" r:id="rId18"/>
    <p:sldId id="271" r:id="rId19"/>
    <p:sldId id="273" r:id="rId20"/>
    <p:sldId id="275" r:id="rId21"/>
    <p:sldId id="288" r:id="rId22"/>
    <p:sldId id="309" r:id="rId23"/>
    <p:sldId id="310" r:id="rId24"/>
    <p:sldId id="316" r:id="rId25"/>
    <p:sldId id="311" r:id="rId26"/>
    <p:sldId id="312" r:id="rId27"/>
    <p:sldId id="313" r:id="rId28"/>
    <p:sldId id="314" r:id="rId29"/>
    <p:sldId id="307" r:id="rId30"/>
    <p:sldId id="291" r:id="rId31"/>
    <p:sldId id="321" r:id="rId32"/>
    <p:sldId id="294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438086">
                      <a:shade val="51000"/>
                      <a:satMod val="130000"/>
                    </a:srgbClr>
                  </a:gs>
                  <a:gs pos="80000">
                    <a:srgbClr val="438086">
                      <a:shade val="93000"/>
                      <a:satMod val="130000"/>
                    </a:srgbClr>
                  </a:gs>
                  <a:gs pos="100000">
                    <a:srgbClr val="43808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 sz="12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0.27035657179130462</c:v>
                </c:pt>
                <c:pt idx="1">
                  <c:v>0.72964342820869543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69600"/>
        <c:axId val="34171136"/>
      </c:barChart>
      <c:catAx>
        <c:axId val="3416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o-FO"/>
          </a:p>
        </c:txPr>
        <c:crossAx val="34171136"/>
        <c:crosses val="autoZero"/>
        <c:auto val="1"/>
        <c:lblAlgn val="ctr"/>
        <c:lblOffset val="100"/>
        <c:noMultiLvlLbl val="0"/>
      </c:catAx>
      <c:valAx>
        <c:axId val="34171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16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0 dagar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3.3083926036035105E-2</c:v>
                </c:pt>
                <c:pt idx="1">
                  <c:v>8.679776711151406E-2</c:v>
                </c:pt>
                <c:pt idx="2">
                  <c:v>0.10790568453905584</c:v>
                </c:pt>
                <c:pt idx="3">
                  <c:v>0.13983985633927259</c:v>
                </c:pt>
                <c:pt idx="4">
                  <c:v>0.10465812579917096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 dag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5.5905834927618317E-2</c:v>
                </c:pt>
                <c:pt idx="1">
                  <c:v>0.11658038611704891</c:v>
                </c:pt>
                <c:pt idx="2">
                  <c:v>6.372510556516138E-2</c:v>
                </c:pt>
                <c:pt idx="3">
                  <c:v>9.6143944549932664E-2</c:v>
                </c:pt>
                <c:pt idx="4">
                  <c:v>6.0037092863339608E-2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2 dagar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9.7437153571074714E-2</c:v>
                </c:pt>
                <c:pt idx="1">
                  <c:v>0.14131635227114189</c:v>
                </c:pt>
                <c:pt idx="2">
                  <c:v>0.25397365517211656</c:v>
                </c:pt>
                <c:pt idx="3">
                  <c:v>0.18510799305434214</c:v>
                </c:pt>
                <c:pt idx="4">
                  <c:v>9.9665368607122704E-2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3 dagar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0.20311355771436243</c:v>
                </c:pt>
                <c:pt idx="1">
                  <c:v>0.26853291295150067</c:v>
                </c:pt>
                <c:pt idx="2">
                  <c:v>0.17589362461444169</c:v>
                </c:pt>
                <c:pt idx="3">
                  <c:v>0.22222235924194439</c:v>
                </c:pt>
                <c:pt idx="4">
                  <c:v>0.16293246357434107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4 dagar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'Ark1'!$B$6:$F$6</c:f>
              <c:numCache>
                <c:formatCode>0%</c:formatCode>
                <c:ptCount val="5"/>
                <c:pt idx="0">
                  <c:v>0.17938012794709643</c:v>
                </c:pt>
                <c:pt idx="1">
                  <c:v>0.12182971169847326</c:v>
                </c:pt>
                <c:pt idx="2">
                  <c:v>0.16139979243576674</c:v>
                </c:pt>
                <c:pt idx="3">
                  <c:v>8.4237109827700579E-2</c:v>
                </c:pt>
                <c:pt idx="4">
                  <c:v>6.1123567236563363E-2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5 dagar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'Ark1'!$B$7:$F$7</c:f>
              <c:numCache>
                <c:formatCode>0%</c:formatCode>
                <c:ptCount val="5"/>
                <c:pt idx="0">
                  <c:v>0.13404888071272378</c:v>
                </c:pt>
                <c:pt idx="1">
                  <c:v>4.9597912919227841E-2</c:v>
                </c:pt>
                <c:pt idx="2">
                  <c:v>0.1061476160135479</c:v>
                </c:pt>
                <c:pt idx="3">
                  <c:v>6.5774410185101106E-2</c:v>
                </c:pt>
                <c:pt idx="4">
                  <c:v>7.0068773163215539E-2</c:v>
                </c:pt>
              </c:numCache>
            </c:numRef>
          </c:val>
        </c:ser>
        <c:ser>
          <c:idx val="6"/>
          <c:order val="6"/>
          <c:tx>
            <c:strRef>
              <c:f>'Ark1'!$A$8</c:f>
              <c:strCache>
                <c:ptCount val="1"/>
                <c:pt idx="0">
                  <c:v>6 dagar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'Ark1'!$B$8:$F$8</c:f>
              <c:numCache>
                <c:formatCode>0%</c:formatCode>
                <c:ptCount val="5"/>
                <c:pt idx="0">
                  <c:v>0.11544352142241866</c:v>
                </c:pt>
                <c:pt idx="1">
                  <c:v>4.6475169620144266E-2</c:v>
                </c:pt>
                <c:pt idx="2">
                  <c:v>9.1264805213686316E-3</c:v>
                </c:pt>
                <c:pt idx="3">
                  <c:v>8.8031632121356902E-3</c:v>
                </c:pt>
                <c:pt idx="4">
                  <c:v>3.5426318945703077E-2</c:v>
                </c:pt>
              </c:numCache>
            </c:numRef>
          </c:val>
        </c:ser>
        <c:ser>
          <c:idx val="7"/>
          <c:order val="7"/>
          <c:tx>
            <c:strRef>
              <c:f>'Ark1'!$A$9</c:f>
              <c:strCache>
                <c:ptCount val="1"/>
                <c:pt idx="0">
                  <c:v>7 dagar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'Ark1'!$B$9:$F$9</c:f>
              <c:numCache>
                <c:formatCode>0%</c:formatCode>
                <c:ptCount val="5"/>
                <c:pt idx="0">
                  <c:v>0.18158699766867051</c:v>
                </c:pt>
                <c:pt idx="1">
                  <c:v>0.15236040707622467</c:v>
                </c:pt>
                <c:pt idx="2">
                  <c:v>0.11050681840437272</c:v>
                </c:pt>
                <c:pt idx="3">
                  <c:v>0.19787116358957074</c:v>
                </c:pt>
                <c:pt idx="4">
                  <c:v>0.37030567987508783</c:v>
                </c:pt>
              </c:numCache>
            </c:numRef>
          </c:val>
        </c:ser>
        <c:ser>
          <c:idx val="8"/>
          <c:order val="8"/>
          <c:tx>
            <c:strRef>
              <c:f>'Ark1'!$A$10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'Ark1'!$B$10:$F$10</c:f>
              <c:numCache>
                <c:formatCode>0%</c:formatCode>
                <c:ptCount val="5"/>
                <c:pt idx="1">
                  <c:v>1.650938023472457E-2</c:v>
                </c:pt>
                <c:pt idx="2">
                  <c:v>1.1321222734168622E-2</c:v>
                </c:pt>
                <c:pt idx="4">
                  <c:v>3.5782609935455574E-2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273920"/>
        <c:axId val="72275456"/>
      </c:barChart>
      <c:catAx>
        <c:axId val="72273920"/>
        <c:scaling>
          <c:orientation val="maxMin"/>
        </c:scaling>
        <c:delete val="0"/>
        <c:axPos val="l"/>
        <c:majorTickMark val="out"/>
        <c:minorTickMark val="none"/>
        <c:tickLblPos val="nextTo"/>
        <c:crossAx val="72275456"/>
        <c:crosses val="autoZero"/>
        <c:auto val="1"/>
        <c:lblAlgn val="ctr"/>
        <c:lblOffset val="100"/>
        <c:noMultiLvlLbl val="0"/>
      </c:catAx>
      <c:valAx>
        <c:axId val="72275456"/>
        <c:scaling>
          <c:orientation val="minMax"/>
          <c:max val="1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72273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746440828778442E-2"/>
          <c:w val="0.88637696231367302"/>
          <c:h val="0.701216513601118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'Ark1'!$B$2:$H$2</c:f>
              <c:numCache>
                <c:formatCode>0%</c:formatCode>
                <c:ptCount val="7"/>
                <c:pt idx="0">
                  <c:v>0.26</c:v>
                </c:pt>
                <c:pt idx="1">
                  <c:v>0.21</c:v>
                </c:pt>
                <c:pt idx="2">
                  <c:v>0.28860000000000002</c:v>
                </c:pt>
                <c:pt idx="3">
                  <c:v>0.30086889733113792</c:v>
                </c:pt>
                <c:pt idx="4">
                  <c:v>0.30228471001757468</c:v>
                </c:pt>
                <c:pt idx="5">
                  <c:v>0.28597449908925321</c:v>
                </c:pt>
                <c:pt idx="6">
                  <c:v>0.35644596747332918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'Ark1'!$B$3:$H$3</c:f>
              <c:numCache>
                <c:formatCode>0%</c:formatCode>
                <c:ptCount val="7"/>
                <c:pt idx="0">
                  <c:v>0.36</c:v>
                </c:pt>
                <c:pt idx="1">
                  <c:v>0.36</c:v>
                </c:pt>
                <c:pt idx="2">
                  <c:v>0.36880000000000002</c:v>
                </c:pt>
                <c:pt idx="3">
                  <c:v>0.38788734983882039</c:v>
                </c:pt>
                <c:pt idx="4">
                  <c:v>0.30755711775043937</c:v>
                </c:pt>
                <c:pt idx="5">
                  <c:v>0.36065573770491804</c:v>
                </c:pt>
                <c:pt idx="6">
                  <c:v>0.39485621734605886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'Ark1'!$B$4:$H$4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0.04</c:v>
                </c:pt>
                <c:pt idx="2">
                  <c:v>5.3400000000000003E-2</c:v>
                </c:pt>
                <c:pt idx="3">
                  <c:v>0.10088016801980822</c:v>
                </c:pt>
                <c:pt idx="4">
                  <c:v>5.0966608084358524E-2</c:v>
                </c:pt>
                <c:pt idx="5">
                  <c:v>9.8360655737704916E-2</c:v>
                </c:pt>
                <c:pt idx="6">
                  <c:v>4.7145837271454168E-2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'Ark1'!$B$5:$H$5</c:f>
              <c:numCache>
                <c:formatCode>0%</c:formatCode>
                <c:ptCount val="7"/>
                <c:pt idx="0">
                  <c:v>0.02</c:v>
                </c:pt>
                <c:pt idx="1">
                  <c:v>0.01</c:v>
                </c:pt>
                <c:pt idx="2">
                  <c:v>2.2200000000000001E-2</c:v>
                </c:pt>
                <c:pt idx="3">
                  <c:v>5.4567907416486011E-2</c:v>
                </c:pt>
                <c:pt idx="4">
                  <c:v>2.6362038664323375E-2</c:v>
                </c:pt>
                <c:pt idx="5">
                  <c:v>4.1894353369763208E-2</c:v>
                </c:pt>
                <c:pt idx="6">
                  <c:v>3.663987359524138E-2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'Ark1'!$B$6:$H$6</c:f>
              <c:numCache>
                <c:formatCode>0%</c:formatCode>
                <c:ptCount val="7"/>
                <c:pt idx="0">
                  <c:v>0.28000000000000003</c:v>
                </c:pt>
                <c:pt idx="1">
                  <c:v>0.37</c:v>
                </c:pt>
                <c:pt idx="2">
                  <c:v>0.25629999999999997</c:v>
                </c:pt>
                <c:pt idx="3">
                  <c:v>0.13838231816862115</c:v>
                </c:pt>
                <c:pt idx="4">
                  <c:v>0.31107205623901579</c:v>
                </c:pt>
                <c:pt idx="5">
                  <c:v>0.2058287795992714</c:v>
                </c:pt>
                <c:pt idx="6">
                  <c:v>0.16028908004995082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spPr>
            <a:gradFill rotWithShape="1">
              <a:gsLst>
                <a:gs pos="0">
                  <a:srgbClr val="5C92B5">
                    <a:shade val="51000"/>
                    <a:satMod val="130000"/>
                  </a:srgbClr>
                </a:gs>
                <a:gs pos="80000">
                  <a:srgbClr val="5C92B5">
                    <a:shade val="93000"/>
                    <a:satMod val="130000"/>
                  </a:srgbClr>
                </a:gs>
                <a:gs pos="100000">
                  <a:srgbClr val="5C92B5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'Ark1'!$B$7:$H$7</c:f>
              <c:numCache>
                <c:formatCode>General</c:formatCode>
                <c:ptCount val="7"/>
                <c:pt idx="0" formatCode="0%">
                  <c:v>0.02</c:v>
                </c:pt>
                <c:pt idx="2" formatCode="0%">
                  <c:v>1.06E-2</c:v>
                </c:pt>
                <c:pt idx="3" formatCode="0%">
                  <c:v>1.7413359225126254E-2</c:v>
                </c:pt>
                <c:pt idx="5" formatCode="0%">
                  <c:v>7.2859744990892532E-3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894016"/>
        <c:axId val="77895552"/>
      </c:barChart>
      <c:catAx>
        <c:axId val="77894016"/>
        <c:scaling>
          <c:orientation val="minMax"/>
        </c:scaling>
        <c:delete val="0"/>
        <c:axPos val="l"/>
        <c:majorTickMark val="out"/>
        <c:minorTickMark val="none"/>
        <c:tickLblPos val="nextTo"/>
        <c:crossAx val="77895552"/>
        <c:crosses val="autoZero"/>
        <c:auto val="1"/>
        <c:lblAlgn val="ctr"/>
        <c:lblOffset val="100"/>
        <c:noMultiLvlLbl val="0"/>
      </c:catAx>
      <c:valAx>
        <c:axId val="778955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789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301094438666861E-2"/>
          <c:y val="0.85812849561459259"/>
          <c:w val="0.88141038973901842"/>
          <c:h val="9.8251994089233505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39765428639973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0.52</c:v>
                </c:pt>
                <c:pt idx="1">
                  <c:v>0.61</c:v>
                </c:pt>
                <c:pt idx="2">
                  <c:v>0.62</c:v>
                </c:pt>
                <c:pt idx="3">
                  <c:v>0.64849999999999997</c:v>
                </c:pt>
                <c:pt idx="4">
                  <c:v>0.61570055802980406</c:v>
                </c:pt>
                <c:pt idx="5">
                  <c:v>0.63028169014084512</c:v>
                </c:pt>
                <c:pt idx="6">
                  <c:v>0.57012750455373407</c:v>
                </c:pt>
                <c:pt idx="7">
                  <c:v>0.54997102399644471</c:v>
                </c:pt>
                <c:pt idx="8">
                  <c:v>0.56605021035782843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0.35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0.2452</c:v>
                </c:pt>
                <c:pt idx="4">
                  <c:v>0.26628688931459099</c:v>
                </c:pt>
                <c:pt idx="5">
                  <c:v>0.26760563380281688</c:v>
                </c:pt>
                <c:pt idx="6">
                  <c:v>0.29326047358834245</c:v>
                </c:pt>
                <c:pt idx="7">
                  <c:v>0.35018749624011325</c:v>
                </c:pt>
                <c:pt idx="8">
                  <c:v>0.33193994893425904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'Ark1'!$B$4:$J$4</c:f>
              <c:numCache>
                <c:formatCode>0%</c:formatCode>
                <c:ptCount val="9"/>
                <c:pt idx="0">
                  <c:v>0.08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5.96E-2</c:v>
                </c:pt>
                <c:pt idx="4">
                  <c:v>4.6719510613944866E-2</c:v>
                </c:pt>
                <c:pt idx="5">
                  <c:v>5.8098591549295774E-2</c:v>
                </c:pt>
                <c:pt idx="6">
                  <c:v>0.10200364298724955</c:v>
                </c:pt>
                <c:pt idx="7">
                  <c:v>3.9064930523804942E-2</c:v>
                </c:pt>
                <c:pt idx="8">
                  <c:v>4.9757626705843612E-2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'Ark1'!$B$5:$J$5</c:f>
              <c:numCache>
                <c:formatCode>0%</c:formatCode>
                <c:ptCount val="9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1.0800000000000001E-2</c:v>
                </c:pt>
                <c:pt idx="4">
                  <c:v>2.2111125310617426E-2</c:v>
                </c:pt>
                <c:pt idx="5">
                  <c:v>8.8028169014084511E-3</c:v>
                </c:pt>
                <c:pt idx="6">
                  <c:v>9.1074681238615673E-3</c:v>
                </c:pt>
                <c:pt idx="7">
                  <c:v>1.5389313282836829E-2</c:v>
                </c:pt>
                <c:pt idx="8">
                  <c:v>2.6727454410151254E-2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'Ark1'!$B$6:$J$6</c:f>
              <c:numCache>
                <c:formatCode>0%</c:formatCode>
                <c:ptCount val="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1.6199999999999999E-2</c:v>
                </c:pt>
                <c:pt idx="4">
                  <c:v>2.7950617691709943E-2</c:v>
                </c:pt>
                <c:pt idx="5">
                  <c:v>2.2887323943661973E-2</c:v>
                </c:pt>
                <c:pt idx="6">
                  <c:v>1.2750455373406194E-2</c:v>
                </c:pt>
                <c:pt idx="7">
                  <c:v>3.2603907437883835E-2</c:v>
                </c:pt>
                <c:pt idx="8">
                  <c:v>2.3964879127355544E-2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'Ark1'!$B$7:$J$7</c:f>
              <c:numCache>
                <c:formatCode>0%</c:formatCode>
                <c:ptCount val="9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1.9699999999999999E-2</c:v>
                </c:pt>
                <c:pt idx="4">
                  <c:v>2.1231299039332668E-2</c:v>
                </c:pt>
                <c:pt idx="5">
                  <c:v>1.232394366197183E-2</c:v>
                </c:pt>
                <c:pt idx="6">
                  <c:v>1.2750455373406194E-2</c:v>
                </c:pt>
                <c:pt idx="7">
                  <c:v>1.2783328518916399E-2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323456"/>
        <c:axId val="72324992"/>
      </c:barChart>
      <c:catAx>
        <c:axId val="72323456"/>
        <c:scaling>
          <c:orientation val="minMax"/>
        </c:scaling>
        <c:delete val="0"/>
        <c:axPos val="l"/>
        <c:majorTickMark val="out"/>
        <c:minorTickMark val="none"/>
        <c:tickLblPos val="nextTo"/>
        <c:crossAx val="72324992"/>
        <c:crosses val="autoZero"/>
        <c:auto val="1"/>
        <c:lblAlgn val="ctr"/>
        <c:lblOffset val="100"/>
        <c:noMultiLvlLbl val="0"/>
      </c:catAx>
      <c:valAx>
        <c:axId val="723249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232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630781764989076"/>
          <c:w val="0.89899482493933547"/>
          <c:h val="8.8355722150034857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0.56000000000000005</c:v>
                </c:pt>
                <c:pt idx="1">
                  <c:v>0.47</c:v>
                </c:pt>
                <c:pt idx="2">
                  <c:v>0.52</c:v>
                </c:pt>
                <c:pt idx="3">
                  <c:v>0.55830000000000002</c:v>
                </c:pt>
                <c:pt idx="4">
                  <c:v>0.55781057578496673</c:v>
                </c:pt>
                <c:pt idx="5">
                  <c:v>0.52021089630931461</c:v>
                </c:pt>
                <c:pt idx="6">
                  <c:v>0.53187613843351544</c:v>
                </c:pt>
                <c:pt idx="7">
                  <c:v>0.52375805289408839</c:v>
                </c:pt>
                <c:pt idx="8">
                  <c:v>0.51310517123957844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0.34</c:v>
                </c:pt>
                <c:pt idx="1">
                  <c:v>0.38</c:v>
                </c:pt>
                <c:pt idx="2">
                  <c:v>0.34</c:v>
                </c:pt>
                <c:pt idx="3">
                  <c:v>0.33300000000000002</c:v>
                </c:pt>
                <c:pt idx="4">
                  <c:v>0.339088962180708</c:v>
                </c:pt>
                <c:pt idx="5">
                  <c:v>0.38137082601054484</c:v>
                </c:pt>
                <c:pt idx="6">
                  <c:v>0.32969034608378872</c:v>
                </c:pt>
                <c:pt idx="7">
                  <c:v>0.36904791726025699</c:v>
                </c:pt>
                <c:pt idx="8">
                  <c:v>0.39373015180049348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'Ark1'!$B$4:$J$4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5.9799999999999999E-2</c:v>
                </c:pt>
                <c:pt idx="4">
                  <c:v>5.1639280459257746E-2</c:v>
                </c:pt>
                <c:pt idx="5">
                  <c:v>5.0966608084358524E-2</c:v>
                </c:pt>
                <c:pt idx="6">
                  <c:v>0.10200364298724955</c:v>
                </c:pt>
                <c:pt idx="7">
                  <c:v>4.0252756105183175E-2</c:v>
                </c:pt>
                <c:pt idx="8">
                  <c:v>5.6414750329561433E-2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'Ark1'!$B$5:$J$5</c:f>
              <c:numCache>
                <c:formatCode>0%</c:formatCode>
                <c:ptCount val="9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1.1299999999999999E-2</c:v>
                </c:pt>
                <c:pt idx="4">
                  <c:v>1.3049359261913097E-2</c:v>
                </c:pt>
                <c:pt idx="5">
                  <c:v>5.272407732864675E-3</c:v>
                </c:pt>
                <c:pt idx="6">
                  <c:v>9.1074681238615673E-3</c:v>
                </c:pt>
                <c:pt idx="7">
                  <c:v>1.572860258322737E-2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'Ark1'!$B$6:$J$6</c:f>
              <c:numCache>
                <c:formatCode>0%</c:formatCode>
                <c:ptCount val="9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1.78E-2</c:v>
                </c:pt>
                <c:pt idx="4">
                  <c:v>1.8722770518766637E-2</c:v>
                </c:pt>
                <c:pt idx="5">
                  <c:v>2.10896309314587E-2</c:v>
                </c:pt>
                <c:pt idx="6">
                  <c:v>2.185792349726776E-2</c:v>
                </c:pt>
                <c:pt idx="7">
                  <c:v>3.8352052383808531E-2</c:v>
                </c:pt>
                <c:pt idx="8">
                  <c:v>3.3043054487439188E-2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'Ark1'!$B$7:$J$7</c:f>
              <c:numCache>
                <c:formatCode>0%</c:formatCode>
                <c:ptCount val="9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1.9900000000000001E-2</c:v>
                </c:pt>
                <c:pt idx="4">
                  <c:v>1.9689051794387562E-2</c:v>
                </c:pt>
                <c:pt idx="5">
                  <c:v>2.10896309314587E-2</c:v>
                </c:pt>
                <c:pt idx="6">
                  <c:v>5.4644808743169399E-3</c:v>
                </c:pt>
                <c:pt idx="7">
                  <c:v>1.2860618773435518E-2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06272"/>
        <c:axId val="77616256"/>
      </c:barChart>
      <c:catAx>
        <c:axId val="77606272"/>
        <c:scaling>
          <c:orientation val="minMax"/>
        </c:scaling>
        <c:delete val="0"/>
        <c:axPos val="l"/>
        <c:majorTickMark val="out"/>
        <c:minorTickMark val="none"/>
        <c:tickLblPos val="nextTo"/>
        <c:crossAx val="77616256"/>
        <c:crosses val="autoZero"/>
        <c:auto val="1"/>
        <c:lblAlgn val="ctr"/>
        <c:lblOffset val="100"/>
        <c:noMultiLvlLbl val="0"/>
      </c:catAx>
      <c:valAx>
        <c:axId val="7761625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7606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47179715743079E-2"/>
          <c:y val="0.89730145213195167"/>
          <c:w val="0.91629042242361214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0.21</c:v>
                </c:pt>
                <c:pt idx="1">
                  <c:v>0.16</c:v>
                </c:pt>
                <c:pt idx="2">
                  <c:v>0.13</c:v>
                </c:pt>
                <c:pt idx="3">
                  <c:v>0.13</c:v>
                </c:pt>
                <c:pt idx="4">
                  <c:v>0.19778156252857576</c:v>
                </c:pt>
                <c:pt idx="5">
                  <c:v>0.19683655536028119</c:v>
                </c:pt>
                <c:pt idx="6">
                  <c:v>0.20036429872495445</c:v>
                </c:pt>
                <c:pt idx="7">
                  <c:v>0.15324101185449224</c:v>
                </c:pt>
                <c:pt idx="8">
                  <c:v>0.16208679823630046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0.72</c:v>
                </c:pt>
                <c:pt idx="1">
                  <c:v>0.77</c:v>
                </c:pt>
                <c:pt idx="2">
                  <c:v>0.81</c:v>
                </c:pt>
                <c:pt idx="3">
                  <c:v>0.80020000000000002</c:v>
                </c:pt>
                <c:pt idx="4">
                  <c:v>0.73516751281867398</c:v>
                </c:pt>
                <c:pt idx="5">
                  <c:v>0.74692442882249566</c:v>
                </c:pt>
                <c:pt idx="6">
                  <c:v>0.72677595628415304</c:v>
                </c:pt>
                <c:pt idx="7">
                  <c:v>0.77212782389834844</c:v>
                </c:pt>
                <c:pt idx="8">
                  <c:v>0.78530720375912122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'Ark1'!$B$4:$J$4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0.03</c:v>
                </c:pt>
                <c:pt idx="3">
                  <c:v>6.1400000000000003E-2</c:v>
                </c:pt>
                <c:pt idx="4">
                  <c:v>4.3190417792791862E-2</c:v>
                </c:pt>
                <c:pt idx="5">
                  <c:v>4.0421792618629174E-2</c:v>
                </c:pt>
                <c:pt idx="6">
                  <c:v>5.6466302367941715E-2</c:v>
                </c:pt>
                <c:pt idx="7">
                  <c:v>6.3833927895855277E-2</c:v>
                </c:pt>
                <c:pt idx="8">
                  <c:v>4.0542908703807196E-2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'Ark1'!$B$5:$J$5</c:f>
              <c:numCache>
                <c:formatCode>General</c:formatCode>
                <c:ptCount val="9"/>
                <c:pt idx="0" formatCode="0%">
                  <c:v>0.01</c:v>
                </c:pt>
                <c:pt idx="2" formatCode="0%">
                  <c:v>0.02</c:v>
                </c:pt>
                <c:pt idx="6" formatCode="0%">
                  <c:v>5.4644808743169399E-3</c:v>
                </c:pt>
                <c:pt idx="8" formatCode="0%">
                  <c:v>6.6957324508814357E-3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'Ark1'!$B$6:$J$6</c:f>
              <c:numCache>
                <c:formatCode>0%</c:formatCode>
                <c:ptCount val="9"/>
                <c:pt idx="1">
                  <c:v>0.01</c:v>
                </c:pt>
                <c:pt idx="4">
                  <c:v>5.9757081083073203E-3</c:v>
                </c:pt>
                <c:pt idx="6">
                  <c:v>7.2859744990892532E-3</c:v>
                </c:pt>
                <c:pt idx="7">
                  <c:v>9.6447670622524882E-3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'Ark1'!$B$7:$J$7</c:f>
              <c:numCache>
                <c:formatCode>0%</c:formatCode>
                <c:ptCount val="9"/>
                <c:pt idx="1">
                  <c:v>0.01</c:v>
                </c:pt>
                <c:pt idx="4">
                  <c:v>1.4464173347793546E-2</c:v>
                </c:pt>
                <c:pt idx="5">
                  <c:v>8.7873462214411256E-3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71040"/>
        <c:axId val="77685120"/>
      </c:barChart>
      <c:catAx>
        <c:axId val="77671040"/>
        <c:scaling>
          <c:orientation val="minMax"/>
        </c:scaling>
        <c:delete val="0"/>
        <c:axPos val="l"/>
        <c:majorTickMark val="out"/>
        <c:minorTickMark val="none"/>
        <c:tickLblPos val="nextTo"/>
        <c:crossAx val="77685120"/>
        <c:crosses val="autoZero"/>
        <c:auto val="1"/>
        <c:lblAlgn val="ctr"/>
        <c:lblOffset val="100"/>
        <c:noMultiLvlLbl val="0"/>
      </c:catAx>
      <c:valAx>
        <c:axId val="7768512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767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730145213195167"/>
          <c:w val="0.89899482493933547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45555390481851"/>
          <c:y val="2.9100529100529099E-2"/>
          <c:w val="0.84944300004952211"/>
          <c:h val="0.720078948464775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'Ark1'!$B$2:$D$2</c:f>
              <c:numCache>
                <c:formatCode>0%</c:formatCode>
                <c:ptCount val="3"/>
                <c:pt idx="0">
                  <c:v>0.56605021035782843</c:v>
                </c:pt>
                <c:pt idx="1">
                  <c:v>0.51310517123957844</c:v>
                </c:pt>
                <c:pt idx="2">
                  <c:v>0.16208679823630046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1 - 3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'Ark1'!$B$3:$D$3</c:f>
              <c:numCache>
                <c:formatCode>0%</c:formatCode>
                <c:ptCount val="3"/>
                <c:pt idx="0">
                  <c:v>0.33193994893425904</c:v>
                </c:pt>
                <c:pt idx="1">
                  <c:v>0.39373015180049348</c:v>
                </c:pt>
                <c:pt idx="2">
                  <c:v>0.78530720375912122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1 - 3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'Ark1'!$B$4:$D$4</c:f>
              <c:numCache>
                <c:formatCode>0%</c:formatCode>
                <c:ptCount val="3"/>
                <c:pt idx="0">
                  <c:v>4.9757626705843612E-2</c:v>
                </c:pt>
                <c:pt idx="1">
                  <c:v>5.6414750329561433E-2</c:v>
                </c:pt>
                <c:pt idx="2">
                  <c:v>4.0542908703807196E-2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'Ark1'!$B$5:$D$5</c:f>
              <c:numCache>
                <c:formatCode>General</c:formatCode>
                <c:ptCount val="3"/>
                <c:pt idx="0" formatCode="0%">
                  <c:v>2.6727454410151254E-2</c:v>
                </c:pt>
                <c:pt idx="2" formatCode="0%">
                  <c:v>6.6957324508814357E-3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'Ark1'!$B$6:$D$6</c:f>
              <c:numCache>
                <c:formatCode>0%</c:formatCode>
                <c:ptCount val="3"/>
                <c:pt idx="0">
                  <c:v>2.3964879127355544E-2</c:v>
                </c:pt>
                <c:pt idx="1">
                  <c:v>3.3043054487439188E-2</c:v>
                </c:pt>
              </c:numCache>
            </c:numRef>
          </c:val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'Ark1'!$B$7:$D$7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36192"/>
        <c:axId val="77758464"/>
      </c:barChart>
      <c:catAx>
        <c:axId val="77736192"/>
        <c:scaling>
          <c:orientation val="minMax"/>
        </c:scaling>
        <c:delete val="0"/>
        <c:axPos val="l"/>
        <c:majorTickMark val="out"/>
        <c:minorTickMark val="none"/>
        <c:tickLblPos val="nextTo"/>
        <c:crossAx val="77758464"/>
        <c:crosses val="autoZero"/>
        <c:auto val="1"/>
        <c:lblAlgn val="ctr"/>
        <c:lblOffset val="100"/>
        <c:noMultiLvlLbl val="0"/>
      </c:catAx>
      <c:valAx>
        <c:axId val="77758464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7736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810701728321701E-2"/>
          <c:y val="0.89268008165645962"/>
          <c:w val="0.87226526519090775"/>
          <c:h val="9.1446902470524519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2015</a:t>
            </a:r>
            <a:endParaRPr lang="en-US" sz="1800" dirty="0">
              <a:solidFill>
                <a:schemeClr val="accent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2.0362974058037116E-2</c:v>
                </c:pt>
                <c:pt idx="1">
                  <c:v>0.40009690006452975</c:v>
                </c:pt>
                <c:pt idx="2">
                  <c:v>0.43426306482521609</c:v>
                </c:pt>
                <c:pt idx="3">
                  <c:v>0.11495019957307206</c:v>
                </c:pt>
                <c:pt idx="4">
                  <c:v>3.0326861479145012E-2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o-F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9100529100529099E-2"/>
          <c:w val="0.88637696231367302"/>
          <c:h val="0.765927384076990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  <c:pt idx="7">
                  <c:v>1.6013892607237533E-2</c:v>
                </c:pt>
                <c:pt idx="8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  <c:pt idx="7">
                  <c:v>0.39505732556397499</c:v>
                </c:pt>
                <c:pt idx="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'Ark1'!$B$4:$J$4</c:f>
              <c:numCache>
                <c:formatCode>0%</c:formatCode>
                <c:ptCount val="9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  <c:pt idx="7">
                  <c:v>0.37184010809257351</c:v>
                </c:pt>
                <c:pt idx="8">
                  <c:v>0.43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'Ark1'!$B$5:$J$5</c:f>
              <c:numCache>
                <c:formatCode>0%</c:formatCode>
                <c:ptCount val="9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  <c:pt idx="7">
                  <c:v>0.17518480841802295</c:v>
                </c:pt>
                <c:pt idx="8">
                  <c:v>0.11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'Ark1'!$B$6:$J$6</c:f>
              <c:numCache>
                <c:formatCode>0%</c:formatCode>
                <c:ptCount val="9"/>
                <c:pt idx="0">
                  <c:v>0.1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5.7599999999999998E-2</c:v>
                </c:pt>
                <c:pt idx="4">
                  <c:v>3.4190663496245055E-2</c:v>
                </c:pt>
                <c:pt idx="5">
                  <c:v>7.0298769771529004E-2</c:v>
                </c:pt>
                <c:pt idx="6">
                  <c:v>4.5748735583784748E-2</c:v>
                </c:pt>
                <c:pt idx="7">
                  <c:v>4.1903865318191097E-2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19904"/>
        <c:axId val="78246272"/>
      </c:barChart>
      <c:catAx>
        <c:axId val="78219904"/>
        <c:scaling>
          <c:orientation val="minMax"/>
        </c:scaling>
        <c:delete val="0"/>
        <c:axPos val="l"/>
        <c:majorTickMark val="out"/>
        <c:minorTickMark val="none"/>
        <c:tickLblPos val="nextTo"/>
        <c:crossAx val="78246272"/>
        <c:crosses val="autoZero"/>
        <c:auto val="1"/>
        <c:lblAlgn val="ctr"/>
        <c:lblOffset val="100"/>
        <c:noMultiLvlLbl val="0"/>
      </c:catAx>
      <c:valAx>
        <c:axId val="78246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8219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bubble3D val="0"/>
          </c:dPt>
          <c:dPt>
            <c:idx val="2"/>
            <c:bubble3D val="0"/>
          </c:dPt>
          <c:dLbls>
            <c:txPr>
              <a:bodyPr rot="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  <c:pt idx="7">
                  <c:v>0.02</c:v>
                </c:pt>
                <c:pt idx="8">
                  <c:v>0.02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  <c:pt idx="7">
                  <c:v>0.4</c:v>
                </c:pt>
                <c:pt idx="8">
                  <c:v>0.4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fo-F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'Ark1'!$B$4:$J$4</c:f>
              <c:numCache>
                <c:formatCode>0%</c:formatCode>
                <c:ptCount val="9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  <c:pt idx="7">
                  <c:v>0.37</c:v>
                </c:pt>
                <c:pt idx="8">
                  <c:v>0.43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'Ark1'!$B$5:$J$5</c:f>
              <c:numCache>
                <c:formatCode>0%</c:formatCode>
                <c:ptCount val="9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  <c:pt idx="7">
                  <c:v>0.18</c:v>
                </c:pt>
                <c:pt idx="8">
                  <c:v>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95808"/>
        <c:axId val="78297344"/>
      </c:lineChart>
      <c:catAx>
        <c:axId val="7829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78297344"/>
        <c:crosses val="autoZero"/>
        <c:auto val="1"/>
        <c:lblAlgn val="ctr"/>
        <c:lblOffset val="100"/>
        <c:noMultiLvlLbl val="0"/>
      </c:catAx>
      <c:valAx>
        <c:axId val="78297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295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2.3313093206078682E-2</c:v>
                </c:pt>
                <c:pt idx="1">
                  <c:v>0.51865106782664694</c:v>
                </c:pt>
                <c:pt idx="2">
                  <c:v>0.31738454210316164</c:v>
                </c:pt>
                <c:pt idx="3">
                  <c:v>9.5732738193680306E-2</c:v>
                </c:pt>
                <c:pt idx="4">
                  <c:v>4.4918558670432415E-2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1.7622149931259542E-2</c:v>
                </c:pt>
                <c:pt idx="1">
                  <c:v>0.28995351024647698</c:v>
                </c:pt>
                <c:pt idx="2">
                  <c:v>0.54284968756938001</c:v>
                </c:pt>
                <c:pt idx="3">
                  <c:v>0.13280428585261073</c:v>
                </c:pt>
                <c:pt idx="4">
                  <c:v>1.6770366400272581E-2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73248"/>
        <c:axId val="78374784"/>
      </c:barChart>
      <c:catAx>
        <c:axId val="78373248"/>
        <c:scaling>
          <c:orientation val="minMax"/>
        </c:scaling>
        <c:delete val="0"/>
        <c:axPos val="b"/>
        <c:majorTickMark val="out"/>
        <c:minorTickMark val="none"/>
        <c:tickLblPos val="nextTo"/>
        <c:crossAx val="78374784"/>
        <c:crosses val="autoZero"/>
        <c:auto val="1"/>
        <c:lblAlgn val="ctr"/>
        <c:lblOffset val="100"/>
        <c:noMultiLvlLbl val="0"/>
      </c:catAx>
      <c:valAx>
        <c:axId val="78374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373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84738289948459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'Ark1'!$B$2:$J$2</c:f>
              <c:numCache>
                <c:formatCode>0%</c:formatCode>
                <c:ptCount val="9"/>
                <c:pt idx="0">
                  <c:v>0.41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0.3417</c:v>
                </c:pt>
                <c:pt idx="4">
                  <c:v>0.33247215314894374</c:v>
                </c:pt>
                <c:pt idx="5">
                  <c:v>0.28873239436619719</c:v>
                </c:pt>
                <c:pt idx="6">
                  <c:v>0.32058287795992713</c:v>
                </c:pt>
                <c:pt idx="7">
                  <c:v>0.26613070652111226</c:v>
                </c:pt>
                <c:pt idx="8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Nei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'Ark1'!$B$1:$J$1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'Ark1'!$B$3:$J$3</c:f>
              <c:numCache>
                <c:formatCode>0%</c:formatCode>
                <c:ptCount val="9"/>
                <c:pt idx="0">
                  <c:v>0.59</c:v>
                </c:pt>
                <c:pt idx="1">
                  <c:v>0.68</c:v>
                </c:pt>
                <c:pt idx="2">
                  <c:v>0.72</c:v>
                </c:pt>
                <c:pt idx="3">
                  <c:v>0.65839999999999999</c:v>
                </c:pt>
                <c:pt idx="4">
                  <c:v>0.66752784685105637</c:v>
                </c:pt>
                <c:pt idx="5">
                  <c:v>0.71126760563380287</c:v>
                </c:pt>
                <c:pt idx="6">
                  <c:v>0.67941712204007287</c:v>
                </c:pt>
                <c:pt idx="7">
                  <c:v>0.73386929347888774</c:v>
                </c:pt>
                <c:pt idx="8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7712"/>
        <c:axId val="5109248"/>
      </c:barChart>
      <c:catAx>
        <c:axId val="5107712"/>
        <c:scaling>
          <c:orientation val="minMax"/>
        </c:scaling>
        <c:delete val="0"/>
        <c:axPos val="l"/>
        <c:majorTickMark val="out"/>
        <c:minorTickMark val="none"/>
        <c:tickLblPos val="nextTo"/>
        <c:crossAx val="5109248"/>
        <c:crosses val="autoZero"/>
        <c:auto val="1"/>
        <c:lblAlgn val="ctr"/>
        <c:lblOffset val="100"/>
        <c:noMultiLvlLbl val="0"/>
      </c:catAx>
      <c:valAx>
        <c:axId val="510924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1077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1995245877284"/>
          <c:y val="2.9100529100529099E-2"/>
          <c:w val="0.85467860149556774"/>
          <c:h val="0.795027913177519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2.2042533960228816E-2</c:v>
                </c:pt>
                <c:pt idx="1">
                  <c:v>1.4729870466149887E-2</c:v>
                </c:pt>
                <c:pt idx="2">
                  <c:v>1.1321222734168619E-2</c:v>
                </c:pt>
                <c:pt idx="3">
                  <c:v>2.0711443139964657E-2</c:v>
                </c:pt>
                <c:pt idx="4">
                  <c:v>2.8735113480788624E-2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0.63454807270096059</c:v>
                </c:pt>
                <c:pt idx="1">
                  <c:v>0.50840349529058881</c:v>
                </c:pt>
                <c:pt idx="2">
                  <c:v>0.23972889783493881</c:v>
                </c:pt>
                <c:pt idx="3">
                  <c:v>0.33603570915557002</c:v>
                </c:pt>
                <c:pt idx="4">
                  <c:v>0.31294095780373193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0.28431434605242206</c:v>
                </c:pt>
                <c:pt idx="1">
                  <c:v>0.39384769754454041</c:v>
                </c:pt>
                <c:pt idx="2">
                  <c:v>0.57384128265055145</c:v>
                </c:pt>
                <c:pt idx="3">
                  <c:v>0.47994806888743269</c:v>
                </c:pt>
                <c:pt idx="4">
                  <c:v>0.44380215179130833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4.3074885174399537E-2</c:v>
                </c:pt>
                <c:pt idx="1">
                  <c:v>5.8122540781439302E-2</c:v>
                </c:pt>
                <c:pt idx="2">
                  <c:v>0.15917922068296086</c:v>
                </c:pt>
                <c:pt idx="3">
                  <c:v>0.15309005290134883</c:v>
                </c:pt>
                <c:pt idx="4">
                  <c:v>0.15140586189012614</c:v>
                </c:pt>
              </c:numCache>
            </c:numRef>
          </c:val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'Ark1'!$B$6:$F$6</c:f>
              <c:numCache>
                <c:formatCode>0%</c:formatCode>
                <c:ptCount val="5"/>
                <c:pt idx="0">
                  <c:v>1.6020162111989013E-2</c:v>
                </c:pt>
                <c:pt idx="1">
                  <c:v>2.4896395917281603E-2</c:v>
                </c:pt>
                <c:pt idx="2">
                  <c:v>1.5929376097380224E-2</c:v>
                </c:pt>
                <c:pt idx="3">
                  <c:v>1.0214725915683887E-2</c:v>
                </c:pt>
                <c:pt idx="4">
                  <c:v>6.3115915034044956E-2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830272"/>
        <c:axId val="129840256"/>
      </c:barChart>
      <c:catAx>
        <c:axId val="129830272"/>
        <c:scaling>
          <c:orientation val="minMax"/>
        </c:scaling>
        <c:delete val="0"/>
        <c:axPos val="l"/>
        <c:majorTickMark val="out"/>
        <c:minorTickMark val="none"/>
        <c:tickLblPos val="nextTo"/>
        <c:crossAx val="129840256"/>
        <c:crosses val="autoZero"/>
        <c:auto val="1"/>
        <c:lblAlgn val="ctr"/>
        <c:lblOffset val="100"/>
        <c:noMultiLvlLbl val="0"/>
      </c:catAx>
      <c:valAx>
        <c:axId val="1298402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9830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7.5192998373095135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7.4712702239313264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7.5444683975828681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'Ark1'!$E$2</c:f>
              <c:numCache>
                <c:formatCode>0.0</c:formatCode>
                <c:ptCount val="1"/>
                <c:pt idx="0">
                  <c:v>7.5867629984157707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'Ark1'!$F$2</c:f>
              <c:numCache>
                <c:formatCode>0.0</c:formatCode>
                <c:ptCount val="1"/>
                <c:pt idx="0">
                  <c:v>7.2079353292540134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Miðal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'Ark1'!$G$2</c:f>
              <c:numCache>
                <c:formatCode>0.0</c:formatCode>
                <c:ptCount val="1"/>
                <c:pt idx="0">
                  <c:v>7.4360610683712016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51232"/>
        <c:axId val="129952768"/>
      </c:barChart>
      <c:catAx>
        <c:axId val="129951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952768"/>
        <c:crosses val="autoZero"/>
        <c:auto val="1"/>
        <c:lblAlgn val="ctr"/>
        <c:lblOffset val="100"/>
        <c:noMultiLvlLbl val="0"/>
      </c:catAx>
      <c:valAx>
        <c:axId val="129952768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9951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'Ark1'!$A$2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'Ark1'!$B$1:$G$1</c:f>
              <c:strCache>
                <c:ptCount val="6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  <c:pt idx="5">
                  <c:v>Miðal, samlað</c:v>
                </c:pt>
              </c:strCache>
            </c:strRef>
          </c:cat>
          <c:val>
            <c:numRef>
              <c:f>'Ark1'!$B$2:$G$2</c:f>
              <c:numCache>
                <c:formatCode>0.0</c:formatCode>
                <c:ptCount val="6"/>
                <c:pt idx="0">
                  <c:v>7.3448275862068968</c:v>
                </c:pt>
                <c:pt idx="1">
                  <c:v>7.6571428571428575</c:v>
                </c:pt>
                <c:pt idx="2">
                  <c:v>7.6477272727272725</c:v>
                </c:pt>
                <c:pt idx="3">
                  <c:v>7.5983606557377046</c:v>
                </c:pt>
                <c:pt idx="4">
                  <c:v>7.4432989690721651</c:v>
                </c:pt>
                <c:pt idx="5">
                  <c:v>7.530075187969925</c:v>
                </c:pt>
              </c:numCache>
            </c:numRef>
          </c:val>
        </c:ser>
        <c:ser>
          <c:idx val="0"/>
          <c:order val="1"/>
          <c:tx>
            <c:strRef>
              <c:f>'Ark1'!$A$3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'Ark1'!$B$1:$G$1</c:f>
              <c:strCache>
                <c:ptCount val="6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  <c:pt idx="5">
                  <c:v>Miðal, samlað</c:v>
                </c:pt>
              </c:strCache>
            </c:strRef>
          </c:cat>
          <c:val>
            <c:numRef>
              <c:f>'Ark1'!$B$3:$G$3</c:f>
              <c:numCache>
                <c:formatCode>0.0</c:formatCode>
                <c:ptCount val="6"/>
                <c:pt idx="0">
                  <c:v>7.5192998373095135</c:v>
                </c:pt>
                <c:pt idx="1">
                  <c:v>7.4712702239313264</c:v>
                </c:pt>
                <c:pt idx="2">
                  <c:v>7.5444683975828681</c:v>
                </c:pt>
                <c:pt idx="3">
                  <c:v>7.5867629984157707</c:v>
                </c:pt>
                <c:pt idx="4">
                  <c:v>7.2079353292540134</c:v>
                </c:pt>
                <c:pt idx="5">
                  <c:v>7.4360610683712016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31776"/>
        <c:axId val="130333312"/>
      </c:barChart>
      <c:catAx>
        <c:axId val="1303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333312"/>
        <c:crosses val="autoZero"/>
        <c:auto val="1"/>
        <c:lblAlgn val="ctr"/>
        <c:lblOffset val="100"/>
        <c:noMultiLvlLbl val="0"/>
      </c:catAx>
      <c:valAx>
        <c:axId val="130333312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0331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'Ark1'!$A$2:$A$4</c:f>
              <c:strCache>
                <c:ptCount val="3"/>
                <c:pt idx="0">
                  <c:v>Kvinna</c:v>
                </c:pt>
                <c:pt idx="1">
                  <c:v>Maður</c:v>
                </c:pt>
                <c:pt idx="2">
                  <c:v>Miðal</c:v>
                </c:pt>
              </c:strCache>
            </c:strRef>
          </c:cat>
          <c:val>
            <c:numRef>
              <c:f>'Ark1'!$B$2:$B$4</c:f>
              <c:numCache>
                <c:formatCode>0.0</c:formatCode>
                <c:ptCount val="3"/>
                <c:pt idx="0">
                  <c:v>7.5813148788927336</c:v>
                </c:pt>
                <c:pt idx="1">
                  <c:v>7.4691358024691361</c:v>
                </c:pt>
                <c:pt idx="2">
                  <c:v>7.530075187969925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'Ark1'!$A$2:$A$4</c:f>
              <c:strCache>
                <c:ptCount val="3"/>
                <c:pt idx="0">
                  <c:v>Kvinna</c:v>
                </c:pt>
                <c:pt idx="1">
                  <c:v>Maður</c:v>
                </c:pt>
                <c:pt idx="2">
                  <c:v>Miðal</c:v>
                </c:pt>
              </c:strCache>
            </c:strRef>
          </c:cat>
          <c:val>
            <c:numRef>
              <c:f>'Ark1'!$C$2:$C$4</c:f>
              <c:numCache>
                <c:formatCode>0.0</c:formatCode>
                <c:ptCount val="3"/>
                <c:pt idx="0">
                  <c:v>7.355088732006025</c:v>
                </c:pt>
                <c:pt idx="1">
                  <c:v>7.5108221018671371</c:v>
                </c:pt>
                <c:pt idx="2">
                  <c:v>7.4360610683711972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550912"/>
        <c:axId val="140552448"/>
      </c:barChart>
      <c:catAx>
        <c:axId val="14055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552448"/>
        <c:crosses val="autoZero"/>
        <c:auto val="1"/>
        <c:lblAlgn val="ctr"/>
        <c:lblOffset val="100"/>
        <c:noMultiLvlLbl val="0"/>
      </c:catAx>
      <c:valAx>
        <c:axId val="140552448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0550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10082701926404E-2"/>
          <c:y val="3.2519893346665003E-2"/>
          <c:w val="0.77954452037834898"/>
          <c:h val="0.89042098904303624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'Ark1'!$B$2:$N$2</c:f>
              <c:numCache>
                <c:formatCode>0%</c:formatCode>
                <c:ptCount val="13"/>
                <c:pt idx="0">
                  <c:v>0.41000000000000003</c:v>
                </c:pt>
                <c:pt idx="1">
                  <c:v>0.36</c:v>
                </c:pt>
                <c:pt idx="2">
                  <c:v>0.32000000000000006</c:v>
                </c:pt>
                <c:pt idx="3">
                  <c:v>0.32000000000000006</c:v>
                </c:pt>
                <c:pt idx="4">
                  <c:v>0.29000000000000004</c:v>
                </c:pt>
                <c:pt idx="5">
                  <c:v>0.31</c:v>
                </c:pt>
                <c:pt idx="6">
                  <c:v>0.35</c:v>
                </c:pt>
                <c:pt idx="7">
                  <c:v>0.28000000000000003</c:v>
                </c:pt>
                <c:pt idx="8">
                  <c:v>0.33999999999999997</c:v>
                </c:pt>
                <c:pt idx="9">
                  <c:v>0.28873239436619719</c:v>
                </c:pt>
                <c:pt idx="10">
                  <c:v>0.32058287795992713</c:v>
                </c:pt>
                <c:pt idx="11">
                  <c:v>0.26613070652111226</c:v>
                </c:pt>
                <c:pt idx="12">
                  <c:v>0.27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Nei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'Ark1'!$B$3:$N$3</c:f>
              <c:numCache>
                <c:formatCode>0%</c:formatCode>
                <c:ptCount val="13"/>
                <c:pt idx="0">
                  <c:v>0.59</c:v>
                </c:pt>
                <c:pt idx="1">
                  <c:v>0.65</c:v>
                </c:pt>
                <c:pt idx="2">
                  <c:v>0.68</c:v>
                </c:pt>
                <c:pt idx="3">
                  <c:v>0.68</c:v>
                </c:pt>
                <c:pt idx="4">
                  <c:v>0.72</c:v>
                </c:pt>
                <c:pt idx="5">
                  <c:v>0.69</c:v>
                </c:pt>
                <c:pt idx="6">
                  <c:v>0.66</c:v>
                </c:pt>
                <c:pt idx="7">
                  <c:v>0.73</c:v>
                </c:pt>
                <c:pt idx="8">
                  <c:v>0.67</c:v>
                </c:pt>
                <c:pt idx="9">
                  <c:v>0.71126760563380287</c:v>
                </c:pt>
                <c:pt idx="10">
                  <c:v>0.67941712204007287</c:v>
                </c:pt>
                <c:pt idx="11">
                  <c:v>0.73386929347888774</c:v>
                </c:pt>
                <c:pt idx="12">
                  <c:v>0.73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36256"/>
        <c:axId val="35550336"/>
      </c:lineChart>
      <c:catAx>
        <c:axId val="3553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35550336"/>
        <c:crosses val="autoZero"/>
        <c:auto val="1"/>
        <c:lblAlgn val="ctr"/>
        <c:lblOffset val="100"/>
        <c:noMultiLvlLbl val="0"/>
      </c:catAx>
      <c:valAx>
        <c:axId val="35550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53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59045213687926"/>
          <c:y val="0.40276048827229932"/>
          <c:w val="8.0535334026642896E-2"/>
          <c:h val="0.21035203932841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0.28802666922958958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0.25394007233787946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0.27035657179130429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25408"/>
        <c:axId val="35603200"/>
      </c:barChart>
      <c:catAx>
        <c:axId val="36625408"/>
        <c:scaling>
          <c:orientation val="minMax"/>
        </c:scaling>
        <c:delete val="1"/>
        <c:axPos val="b"/>
        <c:majorTickMark val="out"/>
        <c:minorTickMark val="none"/>
        <c:tickLblPos val="nextTo"/>
        <c:crossAx val="35603200"/>
        <c:crosses val="autoZero"/>
        <c:auto val="1"/>
        <c:lblAlgn val="ctr"/>
        <c:lblOffset val="100"/>
        <c:noMultiLvlLbl val="0"/>
      </c:catAx>
      <c:valAx>
        <c:axId val="356032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625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0.19833428277628751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0.3561645554939401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0.25089052170627202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0.27702316999010157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0.25783372129239451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Tilsamans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0.2703565717913044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41888"/>
        <c:axId val="43943424"/>
      </c:barChart>
      <c:catAx>
        <c:axId val="43941888"/>
        <c:scaling>
          <c:orientation val="minMax"/>
        </c:scaling>
        <c:delete val="1"/>
        <c:axPos val="b"/>
        <c:majorTickMark val="out"/>
        <c:minorTickMark val="none"/>
        <c:tickLblPos val="nextTo"/>
        <c:crossAx val="43943424"/>
        <c:crosses val="autoZero"/>
        <c:auto val="1"/>
        <c:lblAlgn val="ctr"/>
        <c:lblOffset val="100"/>
        <c:noMultiLvlLbl val="0"/>
      </c:catAx>
      <c:valAx>
        <c:axId val="439434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394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Kvinnur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'Ark1'!$A$2:$A$15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'Ark1'!$B$2:$B$15</c:f>
              <c:numCache>
                <c:formatCode>0%</c:formatCode>
                <c:ptCount val="14"/>
                <c:pt idx="0">
                  <c:v>0.38</c:v>
                </c:pt>
                <c:pt idx="1">
                  <c:v>0.34</c:v>
                </c:pt>
                <c:pt idx="2">
                  <c:v>0.32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0.23680000000000001</c:v>
                </c:pt>
                <c:pt idx="7">
                  <c:v>0.2591</c:v>
                </c:pt>
                <c:pt idx="8">
                  <c:v>0.24940000000000001</c:v>
                </c:pt>
                <c:pt idx="9">
                  <c:v>0.24560480121618006</c:v>
                </c:pt>
                <c:pt idx="10">
                  <c:v>0.25165562913907286</c:v>
                </c:pt>
                <c:pt idx="11">
                  <c:v>0.27722772277227725</c:v>
                </c:pt>
                <c:pt idx="12">
                  <c:v>0.18145504807912907</c:v>
                </c:pt>
                <c:pt idx="13">
                  <c:v>0.23840619379056854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'Ark1'!$A$2:$A$15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'Ark1'!$C$2:$C$15</c:f>
              <c:numCache>
                <c:formatCode>0%</c:formatCode>
                <c:ptCount val="14"/>
                <c:pt idx="0">
                  <c:v>0.35</c:v>
                </c:pt>
                <c:pt idx="1">
                  <c:v>0.38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0.24</c:v>
                </c:pt>
                <c:pt idx="5">
                  <c:v>0.21</c:v>
                </c:pt>
                <c:pt idx="6">
                  <c:v>0.29630000000000001</c:v>
                </c:pt>
                <c:pt idx="7">
                  <c:v>0.31080000000000002</c:v>
                </c:pt>
                <c:pt idx="8">
                  <c:v>0.22309999999999999</c:v>
                </c:pt>
                <c:pt idx="9">
                  <c:v>0.27146530368665045</c:v>
                </c:pt>
                <c:pt idx="10">
                  <c:v>0.24060150375939848</c:v>
                </c:pt>
                <c:pt idx="11">
                  <c:v>0.27235772357723576</c:v>
                </c:pt>
                <c:pt idx="12">
                  <c:v>0.2590933650945686</c:v>
                </c:pt>
                <c:pt idx="13">
                  <c:v>0.20642301823730291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Miðal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'Ark1'!$A$2:$A$15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'Ark1'!$D$2:$D$15</c:f>
              <c:numCache>
                <c:formatCode>0%</c:formatCode>
                <c:ptCount val="14"/>
                <c:pt idx="0">
                  <c:v>0.37</c:v>
                </c:pt>
                <c:pt idx="1">
                  <c:v>0.36</c:v>
                </c:pt>
                <c:pt idx="2">
                  <c:v>0.3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0.26</c:v>
                </c:pt>
                <c:pt idx="7">
                  <c:v>0.28610000000000002</c:v>
                </c:pt>
                <c:pt idx="8">
                  <c:v>0.23569999999999999</c:v>
                </c:pt>
                <c:pt idx="9">
                  <c:v>0.26</c:v>
                </c:pt>
                <c:pt idx="10">
                  <c:v>0.24647887323943662</c:v>
                </c:pt>
                <c:pt idx="11">
                  <c:v>0.2747927231747565</c:v>
                </c:pt>
                <c:pt idx="12">
                  <c:v>0.22167483500179549</c:v>
                </c:pt>
                <c:pt idx="13">
                  <c:v>0.22222222222222221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61728"/>
        <c:axId val="58918400"/>
      </c:lineChart>
      <c:catAx>
        <c:axId val="439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58918400"/>
        <c:crosses val="autoZero"/>
        <c:auto val="1"/>
        <c:lblAlgn val="ctr"/>
        <c:lblOffset val="100"/>
        <c:noMultiLvlLbl val="0"/>
      </c:catAx>
      <c:valAx>
        <c:axId val="58918400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961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'Ark1'!$B$2</c:f>
              <c:numCache>
                <c:formatCode>0%</c:formatCode>
                <c:ptCount val="1"/>
                <c:pt idx="0">
                  <c:v>0.53419976119819235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'Ark1'!$C$2</c:f>
              <c:numCache>
                <c:formatCode>0%</c:formatCode>
                <c:ptCount val="1"/>
                <c:pt idx="0">
                  <c:v>0.81434837465707854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'Ark1'!$D$2</c:f>
              <c:numCache>
                <c:formatCode>0%</c:formatCode>
                <c:ptCount val="1"/>
                <c:pt idx="0">
                  <c:v>0.91849949883927373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'Ark1'!$E$2</c:f>
              <c:numCache>
                <c:formatCode>0%</c:formatCode>
                <c:ptCount val="1"/>
                <c:pt idx="0">
                  <c:v>0.88842937273753164</c:v>
                </c:pt>
              </c:numCache>
            </c:numRef>
          </c:val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'Ark1'!$F$2</c:f>
              <c:numCache>
                <c:formatCode>0%</c:formatCode>
                <c:ptCount val="1"/>
                <c:pt idx="0">
                  <c:v>0.85912607459628421</c:v>
                </c:pt>
              </c:numCache>
            </c:numRef>
          </c:val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Samlað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'Ark1'!$A$2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'Ark1'!$G$2</c:f>
              <c:numCache>
                <c:formatCode>0%</c:formatCode>
                <c:ptCount val="1"/>
                <c:pt idx="0">
                  <c:v>0.82047682613745698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23136"/>
        <c:axId val="72124672"/>
      </c:barChart>
      <c:catAx>
        <c:axId val="721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124672"/>
        <c:crosses val="autoZero"/>
        <c:auto val="1"/>
        <c:lblAlgn val="ctr"/>
        <c:lblOffset val="100"/>
        <c:noMultiLvlLbl val="0"/>
      </c:catAx>
      <c:valAx>
        <c:axId val="721246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123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9.5051605067575484E-2</c:v>
                </c:pt>
                <c:pt idx="1">
                  <c:v>7.7785517662073561E-2</c:v>
                </c:pt>
                <c:pt idx="2">
                  <c:v>0.14839338872387742</c:v>
                </c:pt>
                <c:pt idx="3">
                  <c:v>0.20392963462311176</c:v>
                </c:pt>
                <c:pt idx="4">
                  <c:v>0.11491500597384613</c:v>
                </c:pt>
                <c:pt idx="5">
                  <c:v>8.2099634942325542E-2</c:v>
                </c:pt>
                <c:pt idx="6">
                  <c:v>4.2511564911316961E-2</c:v>
                </c:pt>
                <c:pt idx="7">
                  <c:v>0.21972289607433962</c:v>
                </c:pt>
                <c:pt idx="8">
                  <c:v>1.5590752021533413E-2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76384"/>
        <c:axId val="33777920"/>
      </c:barChart>
      <c:catAx>
        <c:axId val="3377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3777920"/>
        <c:crosses val="autoZero"/>
        <c:auto val="1"/>
        <c:lblAlgn val="ctr"/>
        <c:lblOffset val="100"/>
        <c:noMultiLvlLbl val="0"/>
      </c:catAx>
      <c:valAx>
        <c:axId val="337779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77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o-F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0.12033967819528746</c:v>
                </c:pt>
                <c:pt idx="1">
                  <c:v>8.9042401792560566E-2</c:v>
                </c:pt>
                <c:pt idx="2">
                  <c:v>0.16428700400744697</c:v>
                </c:pt>
                <c:pt idx="3">
                  <c:v>0.20186757932062616</c:v>
                </c:pt>
                <c:pt idx="4">
                  <c:v>0.1154359895965498</c:v>
                </c:pt>
                <c:pt idx="5">
                  <c:v>3.3165751586164409E-2</c:v>
                </c:pt>
                <c:pt idx="6">
                  <c:v>3.5307871387607916E-2</c:v>
                </c:pt>
                <c:pt idx="7">
                  <c:v>0.23407597083320661</c:v>
                </c:pt>
                <c:pt idx="8">
                  <c:v>6.4777532805500712E-3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'Ark1'!$C$2:$C$10</c:f>
              <c:numCache>
                <c:formatCode>0%</c:formatCode>
                <c:ptCount val="9"/>
                <c:pt idx="0">
                  <c:v>7.1557584158569346E-2</c:v>
                </c:pt>
                <c:pt idx="1">
                  <c:v>6.7327248667189116E-2</c:v>
                </c:pt>
                <c:pt idx="2">
                  <c:v>0.13362733961028597</c:v>
                </c:pt>
                <c:pt idx="3">
                  <c:v>0.20584539823813525</c:v>
                </c:pt>
                <c:pt idx="4">
                  <c:v>0.11443098332557101</c:v>
                </c:pt>
                <c:pt idx="5">
                  <c:v>0.12756192354464183</c:v>
                </c:pt>
                <c:pt idx="6">
                  <c:v>4.9204195283483458E-2</c:v>
                </c:pt>
                <c:pt idx="7">
                  <c:v>0.20638809445500189</c:v>
                </c:pt>
                <c:pt idx="8">
                  <c:v>2.4057232717122162E-2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61632"/>
        <c:axId val="33863168"/>
      </c:barChart>
      <c:catAx>
        <c:axId val="3386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33863168"/>
        <c:crosses val="autoZero"/>
        <c:auto val="1"/>
        <c:lblAlgn val="ctr"/>
        <c:lblOffset val="100"/>
        <c:noMultiLvlLbl val="0"/>
      </c:catAx>
      <c:valAx>
        <c:axId val="338631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8616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038350" cy="56388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62650" cy="56388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kstboks 3"/>
          <p:cNvSpPr txBox="1"/>
          <p:nvPr userDrawn="1"/>
        </p:nvSpPr>
        <p:spPr>
          <a:xfrm>
            <a:off x="611560" y="630932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 smtClean="0">
                <a:solidFill>
                  <a:schemeClr val="bg1">
                    <a:lumMod val="50000"/>
                  </a:schemeClr>
                </a:solidFill>
              </a:rPr>
              <a:t>Síða </a:t>
            </a:r>
            <a:fld id="{D2248084-C97B-4E8F-912B-BFCDD07F7238}" type="slidenum">
              <a:rPr lang="fo-FO" sz="1400" smtClean="0">
                <a:solidFill>
                  <a:schemeClr val="bg1">
                    <a:lumMod val="50000"/>
                  </a:schemeClr>
                </a:solidFill>
              </a:rPr>
              <a:t>‹nr.›</a:t>
            </a:fld>
            <a:endParaRPr lang="fo-FO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760" y="76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titeltypografi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914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teksttypografierne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masteren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560" y="762000"/>
            <a:ext cx="81534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397002" y="6309320"/>
            <a:ext cx="575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©</a:t>
            </a:r>
            <a:endParaRPr lang="da-DK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0" y="6117484"/>
            <a:ext cx="1080000" cy="6089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200000"/>
        <a:buFont typeface="Wingdings" pitchFamily="2" charset="2"/>
        <a:buChar char="§"/>
        <a:defRPr sz="1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125000"/>
        <a:buFont typeface="Wingdings" pitchFamily="2" charset="2"/>
        <a:buChar char="v"/>
        <a:defRPr sz="16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»"/>
        <a:defRPr sz="16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648072"/>
          </a:xfrm>
        </p:spPr>
        <p:txBody>
          <a:bodyPr/>
          <a:lstStyle/>
          <a:p>
            <a:r>
              <a:rPr lang="fo-FO" dirty="0" smtClean="0"/>
              <a:t>Fólkaheilsuráðið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2304256" cy="3456384"/>
          </a:xfrm>
        </p:spPr>
        <p:txBody>
          <a:bodyPr/>
          <a:lstStyle/>
          <a:p>
            <a:r>
              <a:rPr lang="fo-FO" dirty="0" smtClean="0"/>
              <a:t>N=531 í 2015</a:t>
            </a:r>
          </a:p>
          <a:p>
            <a:r>
              <a:rPr lang="fo-FO" dirty="0" smtClean="0"/>
              <a:t>N=539 í 2014</a:t>
            </a:r>
          </a:p>
          <a:p>
            <a:r>
              <a:rPr lang="fo-FO" dirty="0" smtClean="0"/>
              <a:t>N=549 í 2013</a:t>
            </a:r>
          </a:p>
          <a:p>
            <a:r>
              <a:rPr lang="fo-FO" dirty="0" smtClean="0"/>
              <a:t>N=569 í 2012</a:t>
            </a:r>
          </a:p>
          <a:p>
            <a:r>
              <a:rPr lang="fo-FO" dirty="0" smtClean="0"/>
              <a:t>N=535 í 2011</a:t>
            </a:r>
          </a:p>
          <a:p>
            <a:r>
              <a:rPr lang="fo-FO" dirty="0" smtClean="0"/>
              <a:t>N=528 </a:t>
            </a:r>
            <a:r>
              <a:rPr lang="fo-FO" dirty="0"/>
              <a:t>í 2010</a:t>
            </a:r>
          </a:p>
          <a:p>
            <a:r>
              <a:rPr lang="fo-FO" dirty="0"/>
              <a:t>N=549 í 2009</a:t>
            </a:r>
          </a:p>
          <a:p>
            <a:r>
              <a:rPr lang="fo-FO" dirty="0"/>
              <a:t>N=547 í 2008</a:t>
            </a:r>
          </a:p>
          <a:p>
            <a:r>
              <a:rPr lang="fo-FO" dirty="0"/>
              <a:t>N=555 í 2007</a:t>
            </a:r>
          </a:p>
          <a:p>
            <a:r>
              <a:rPr lang="fo-FO" dirty="0"/>
              <a:t>N=530 í 2006</a:t>
            </a:r>
          </a:p>
          <a:p>
            <a:r>
              <a:rPr lang="fo-FO" dirty="0"/>
              <a:t>N=516 í 2005</a:t>
            </a:r>
          </a:p>
          <a:p>
            <a:r>
              <a:rPr lang="fo-FO" dirty="0"/>
              <a:t>N=533 í 2004</a:t>
            </a:r>
          </a:p>
          <a:p>
            <a:r>
              <a:rPr lang="fo-FO" dirty="0"/>
              <a:t>N=528 í 2003</a:t>
            </a:r>
          </a:p>
          <a:p>
            <a:r>
              <a:rPr lang="fo-FO" dirty="0"/>
              <a:t>N=528 í 2002</a:t>
            </a:r>
          </a:p>
          <a:p>
            <a:endParaRPr lang="fo-FO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81155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3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Roykir tú ... </a:t>
            </a:r>
            <a:r>
              <a:rPr lang="fo-FO" dirty="0"/>
              <a:t>d</a:t>
            </a:r>
            <a:r>
              <a:rPr lang="fo-FO" dirty="0" smtClean="0"/>
              <a:t>agliga? </a:t>
            </a:r>
            <a:r>
              <a:rPr lang="fo-FO" sz="1200" dirty="0" smtClean="0"/>
              <a:t>(Í prosent av øllum respondentum – </a:t>
            </a:r>
            <a:r>
              <a:rPr lang="fo-FO" sz="1200" dirty="0" smtClean="0"/>
              <a:t>kvinnum/monnum </a:t>
            </a:r>
            <a:r>
              <a:rPr lang="fo-FO" sz="1200" dirty="0" smtClean="0"/>
              <a:t>í kanningini)</a:t>
            </a:r>
            <a:endParaRPr lang="fo-FO" sz="1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38245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259632" y="573325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22% av øllum respondentunum siga seg roykja dagliga.</a:t>
            </a:r>
          </a:p>
        </p:txBody>
      </p:sp>
    </p:spTree>
    <p:extLst>
      <p:ext uri="{BB962C8B-B14F-4D97-AF65-F5344CB8AC3E}">
        <p14:creationId xmlns:p14="http://schemas.microsoft.com/office/powerpoint/2010/main" val="274522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Roykir tú ... dagliga?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85558"/>
              </p:ext>
            </p:extLst>
          </p:nvPr>
        </p:nvGraphicFramePr>
        <p:xfrm>
          <a:off x="611560" y="1340768"/>
          <a:ext cx="8077200" cy="45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611560" y="8367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 smtClean="0">
                <a:solidFill>
                  <a:schemeClr val="accent1"/>
                </a:solidFill>
              </a:rPr>
              <a:t>Býtt á aldursbólkar.</a:t>
            </a:r>
            <a:endParaRPr lang="fo-FO" sz="1400" dirty="0">
              <a:solidFill>
                <a:schemeClr val="accent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971600" y="579263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Dømi: Av teimum í aldursbólkinum 15-24 ár, </a:t>
            </a:r>
          </a:p>
          <a:p>
            <a:r>
              <a:rPr lang="fo-FO" sz="1200" dirty="0" smtClean="0">
                <a:solidFill>
                  <a:schemeClr val="accent1"/>
                </a:solidFill>
              </a:rPr>
              <a:t>sum siga seg roykja, roykja 53% dagliga.</a:t>
            </a:r>
          </a:p>
        </p:txBody>
      </p:sp>
    </p:spTree>
    <p:extLst>
      <p:ext uri="{BB962C8B-B14F-4D97-AF65-F5344CB8AC3E}">
        <p14:creationId xmlns:p14="http://schemas.microsoft.com/office/powerpoint/2010/main" val="196690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 smtClean="0"/>
              <a:t>Rørsla</a:t>
            </a:r>
            <a:endParaRPr lang="fo-FO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1578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5001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9641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25963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Dømi: 23% av kvinnunum røra seg í meri enn 30 </a:t>
            </a:r>
            <a:r>
              <a:rPr lang="fo-FO" sz="1200" dirty="0" smtClean="0">
                <a:solidFill>
                  <a:schemeClr val="accent1"/>
                </a:solidFill>
              </a:rPr>
              <a:t>minuttir </a:t>
            </a:r>
            <a:r>
              <a:rPr lang="fo-FO" sz="1200" dirty="0" smtClean="0">
                <a:solidFill>
                  <a:schemeClr val="accent1"/>
                </a:solidFill>
              </a:rPr>
              <a:t>7 dagar um vikuna.</a:t>
            </a:r>
          </a:p>
        </p:txBody>
      </p:sp>
    </p:spTree>
    <p:extLst>
      <p:ext uri="{BB962C8B-B14F-4D97-AF65-F5344CB8AC3E}">
        <p14:creationId xmlns:p14="http://schemas.microsoft.com/office/powerpoint/2010/main" val="3336516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63889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25963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Dømi: 11% av teimum í aldursbólkinum 40-49 ár, røra seg í meri enn 30 minuttir, 7 dagar um vikuna.</a:t>
            </a:r>
          </a:p>
        </p:txBody>
      </p:sp>
    </p:spTree>
    <p:extLst>
      <p:ext uri="{BB962C8B-B14F-4D97-AF65-F5344CB8AC3E}">
        <p14:creationId xmlns:p14="http://schemas.microsoft.com/office/powerpoint/2010/main" val="11853569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Íðkar tú nakran ítrótt ella regluliga likamliga venjing</a:t>
            </a:r>
            <a:r>
              <a:rPr lang="fo-FO" dirty="0" smtClean="0"/>
              <a:t>? (2014)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82690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57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 smtClean="0"/>
              <a:t>Kostur</a:t>
            </a:r>
            <a:endParaRPr lang="fo-FO" sz="36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8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</a:t>
            </a:r>
            <a:r>
              <a:rPr lang="fo-FO" dirty="0" smtClean="0"/>
              <a:t>ofta etur tú frukt?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28671"/>
              </p:ext>
            </p:extLst>
          </p:nvPr>
        </p:nvGraphicFramePr>
        <p:xfrm>
          <a:off x="611560" y="1052736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706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</a:t>
            </a:r>
            <a:r>
              <a:rPr lang="fo-FO" dirty="0" smtClean="0"/>
              <a:t>ofta </a:t>
            </a:r>
            <a:r>
              <a:rPr lang="fo-FO" dirty="0"/>
              <a:t>etur tú </a:t>
            </a:r>
            <a:r>
              <a:rPr lang="fo-FO" dirty="0" smtClean="0"/>
              <a:t>grønmeti?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60388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06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Grundarlag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268760"/>
            <a:ext cx="8077200" cy="3528392"/>
          </a:xfrm>
        </p:spPr>
        <p:txBody>
          <a:bodyPr/>
          <a:lstStyle/>
          <a:p>
            <a:r>
              <a:rPr lang="fo-FO" sz="1500" dirty="0"/>
              <a:t>Frágreiðingin er grundað á telefonkanning, sum Gallup Føroyar hevur gjørt í tíðarskeiðnum </a:t>
            </a:r>
            <a:r>
              <a:rPr lang="fo-FO" sz="1500" dirty="0" smtClean="0"/>
              <a:t>10. </a:t>
            </a:r>
            <a:r>
              <a:rPr lang="fo-FO" sz="1500" dirty="0"/>
              <a:t>- </a:t>
            </a:r>
            <a:r>
              <a:rPr lang="fo-FO" sz="1500" dirty="0" smtClean="0"/>
              <a:t>18. </a:t>
            </a:r>
            <a:r>
              <a:rPr lang="fo-FO" sz="1500" dirty="0"/>
              <a:t>august </a:t>
            </a:r>
            <a:r>
              <a:rPr lang="fo-FO" sz="1500" dirty="0" smtClean="0"/>
              <a:t>2015.</a:t>
            </a:r>
            <a:endParaRPr lang="fo-FO" sz="1500" dirty="0"/>
          </a:p>
          <a:p>
            <a:r>
              <a:rPr lang="fo-FO" sz="1500" dirty="0" smtClean="0"/>
              <a:t>531 </a:t>
            </a:r>
            <a:r>
              <a:rPr lang="fo-FO" sz="1500" dirty="0"/>
              <a:t>tilvildarliga útvaldir respondentar eldri enn 15 ár hava svarað kanningini. </a:t>
            </a:r>
          </a:p>
          <a:p>
            <a:r>
              <a:rPr lang="fo-FO" sz="1500" dirty="0"/>
              <a:t>Tey eru øll navnleys. </a:t>
            </a:r>
          </a:p>
          <a:p>
            <a:r>
              <a:rPr lang="fo-FO" sz="1500" dirty="0"/>
              <a:t>Svarini eru vektað við atliti til kyns-, aldurs- og fólkabýtið kring Føroyar sum heild. </a:t>
            </a:r>
          </a:p>
          <a:p>
            <a:r>
              <a:rPr lang="fo-FO" sz="1500" dirty="0"/>
              <a:t>Hvussu rættvísandi eitthvørt úrslit er, veldst um, hvussu nógv fólk hava svarað júst hetta. Um </a:t>
            </a:r>
            <a:r>
              <a:rPr lang="fo-FO" sz="1500" dirty="0" smtClean="0"/>
              <a:t>27% </a:t>
            </a:r>
            <a:r>
              <a:rPr lang="fo-FO" sz="1500" dirty="0"/>
              <a:t>af </a:t>
            </a:r>
            <a:r>
              <a:rPr lang="fo-FO" sz="1500" dirty="0" err="1"/>
              <a:t>svarpersónunum</a:t>
            </a:r>
            <a:r>
              <a:rPr lang="fo-FO" sz="1500" dirty="0"/>
              <a:t> </a:t>
            </a:r>
            <a:r>
              <a:rPr lang="fo-FO" sz="1500" dirty="0" smtClean="0"/>
              <a:t>siga, </a:t>
            </a:r>
            <a:r>
              <a:rPr lang="fo-FO" sz="1500" dirty="0"/>
              <a:t>at tey </a:t>
            </a:r>
            <a:r>
              <a:rPr lang="fo-FO" sz="1500" dirty="0" smtClean="0"/>
              <a:t>roykja, </a:t>
            </a:r>
            <a:r>
              <a:rPr lang="fo-FO" sz="1500" dirty="0"/>
              <a:t>so eru sannlíkindini 95% fyri at millum </a:t>
            </a:r>
            <a:r>
              <a:rPr lang="fo-FO" sz="1500" dirty="0" smtClean="0"/>
              <a:t>23,2% </a:t>
            </a:r>
            <a:r>
              <a:rPr lang="fo-FO" sz="1500" dirty="0"/>
              <a:t>og </a:t>
            </a:r>
            <a:r>
              <a:rPr lang="fo-FO" sz="1500" dirty="0" smtClean="0"/>
              <a:t>30,8% </a:t>
            </a:r>
            <a:r>
              <a:rPr lang="fo-FO" sz="1500" dirty="0"/>
              <a:t>av Føroya </a:t>
            </a:r>
            <a:r>
              <a:rPr lang="fo-FO" sz="1500" dirty="0" smtClean="0"/>
              <a:t>gera tað. </a:t>
            </a:r>
            <a:r>
              <a:rPr lang="fo-FO" sz="1500" dirty="0"/>
              <a:t>(Konfidensinterval +/- </a:t>
            </a:r>
            <a:r>
              <a:rPr lang="fo-FO" sz="1500" dirty="0" smtClean="0"/>
              <a:t>3,8%) </a:t>
            </a:r>
            <a:endParaRPr lang="fo-FO" sz="1500" dirty="0"/>
          </a:p>
          <a:p>
            <a:pPr marL="0" indent="0">
              <a:buNone/>
            </a:pPr>
            <a:r>
              <a:rPr lang="fo-FO" sz="15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o-FO" sz="1200" dirty="0"/>
              <a:t>Herundir sært óvissan við </a:t>
            </a:r>
            <a:r>
              <a:rPr lang="fo-FO" sz="1200" dirty="0" smtClean="0"/>
              <a:t>531 </a:t>
            </a:r>
            <a:r>
              <a:rPr lang="fo-FO" sz="1200" dirty="0"/>
              <a:t>svarpersónum, sum er talið af persónum í hesi kanning, ið hava svarað øllum spurningunum.</a:t>
            </a:r>
          </a:p>
          <a:p>
            <a:pPr marL="0" indent="0">
              <a:buNone/>
            </a:pPr>
            <a:endParaRPr lang="fo-FO" sz="1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44871"/>
              </p:ext>
            </p:extLst>
          </p:nvPr>
        </p:nvGraphicFramePr>
        <p:xfrm>
          <a:off x="1043608" y="5115654"/>
          <a:ext cx="7128112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 dirty="0">
                          <a:effectLst/>
                        </a:rPr>
                        <a:t>Svarpartur     í %</a:t>
                      </a:r>
                      <a:endParaRPr lang="fo-F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 dirty="0">
                          <a:effectLst/>
                        </a:rPr>
                        <a:t>5 ella 95</a:t>
                      </a:r>
                      <a:endParaRPr lang="fo-F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10 ella 90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15 ella 85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20 ella 80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25 ella 75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30 ella 70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35 ella 65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40 ella 60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45 ella 55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effectLst/>
                        </a:rPr>
                        <a:t>50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>
                          <a:effectLst/>
                        </a:rPr>
                        <a:t>Óvissa             í +/-%</a:t>
                      </a:r>
                      <a:endParaRPr lang="fo-FO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7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</a:t>
            </a:r>
            <a:r>
              <a:rPr lang="fo-FO" dirty="0" smtClean="0"/>
              <a:t>ofta </a:t>
            </a:r>
            <a:r>
              <a:rPr lang="fo-FO" dirty="0"/>
              <a:t>etur tú fisk ella </a:t>
            </a:r>
            <a:r>
              <a:rPr lang="fo-FO" dirty="0" smtClean="0"/>
              <a:t>eitthvørt burtur úr fiski </a:t>
            </a:r>
            <a:r>
              <a:rPr lang="fo-FO" dirty="0"/>
              <a:t>til </a:t>
            </a:r>
            <a:r>
              <a:rPr lang="fo-FO" dirty="0" smtClean="0"/>
              <a:t>døgurða/høvuðsmáltíð?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859714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00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609600"/>
          </a:xfrm>
        </p:spPr>
        <p:txBody>
          <a:bodyPr/>
          <a:lstStyle/>
          <a:p>
            <a:r>
              <a:rPr lang="fo-FO" dirty="0"/>
              <a:t>Hvussu </a:t>
            </a:r>
            <a:r>
              <a:rPr lang="fo-FO" dirty="0" smtClean="0"/>
              <a:t>ofta ...?   (2015)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978659"/>
              </p:ext>
            </p:extLst>
          </p:nvPr>
        </p:nvGraphicFramePr>
        <p:xfrm>
          <a:off x="611560" y="126876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24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 smtClean="0"/>
              <a:t>BMI</a:t>
            </a:r>
            <a:endParaRPr lang="fo-FO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43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</a:t>
            </a:r>
            <a:endParaRPr lang="fo-FO" dirty="0"/>
          </a:p>
        </p:txBody>
      </p:sp>
      <p:graphicFrame>
        <p:nvGraphicFramePr>
          <p:cNvPr id="4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56549"/>
              </p:ext>
            </p:extLst>
          </p:nvPr>
        </p:nvGraphicFramePr>
        <p:xfrm>
          <a:off x="755576" y="908720"/>
          <a:ext cx="7872413" cy="5256214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30350"/>
                <a:gridCol w="1617663"/>
                <a:gridCol w="1574800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Undirvekt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Normalvekt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Yvirvekt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Fiti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15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&lt;17,5-24,17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&gt;24,17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15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&lt;17,5-23,60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&gt;28,60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16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&lt;18,0-24,54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16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&lt;18,0-24,19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17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&lt;18,25-24,85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17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&lt;18,25-24,73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Kvinnur og menn eldri enn 18 ár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&lt;18,5-25,00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&gt;25,00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&gt;30,00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0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970277"/>
              </p:ext>
            </p:extLst>
          </p:nvPr>
        </p:nvGraphicFramePr>
        <p:xfrm>
          <a:off x="611188" y="914400"/>
          <a:ext cx="8077200" cy="5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97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91069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42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9676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910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 - 2015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04779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56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BMI - 2015</a:t>
            </a:r>
            <a:endParaRPr lang="fo-FO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111508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590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 smtClean="0"/>
              <a:t>Heilsustøðan</a:t>
            </a:r>
            <a:endParaRPr lang="fo-FO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4" y="980728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Fólkaheilsuráðið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908720"/>
            <a:ext cx="3960440" cy="5016624"/>
          </a:xfrm>
        </p:spPr>
        <p:txBody>
          <a:bodyPr/>
          <a:lstStyle/>
          <a:p>
            <a:pPr marL="0" indent="0">
              <a:buNone/>
            </a:pPr>
            <a:r>
              <a:rPr lang="fo-FO" b="1" dirty="0" smtClean="0"/>
              <a:t>Spurningar</a:t>
            </a:r>
            <a:r>
              <a:rPr lang="fo-FO" dirty="0" smtClean="0"/>
              <a:t>: </a:t>
            </a:r>
          </a:p>
          <a:p>
            <a:pPr marL="0" indent="0">
              <a:buNone/>
            </a:pPr>
            <a:endParaRPr lang="fo-FO" dirty="0" smtClean="0"/>
          </a:p>
          <a:p>
            <a:r>
              <a:rPr lang="fo-FO" dirty="0" smtClean="0"/>
              <a:t>Roykir tú?</a:t>
            </a:r>
            <a:endParaRPr lang="fo-FO" dirty="0"/>
          </a:p>
          <a:p>
            <a:r>
              <a:rPr lang="fo-FO" dirty="0" smtClean="0"/>
              <a:t>Roykir tú dagliga?</a:t>
            </a:r>
            <a:endParaRPr lang="fo-FO" dirty="0"/>
          </a:p>
          <a:p>
            <a:r>
              <a:rPr lang="fo-FO" dirty="0"/>
              <a:t>Hevur tú </a:t>
            </a:r>
            <a:r>
              <a:rPr lang="fo-FO" dirty="0" smtClean="0"/>
              <a:t>nakrantíð verið fast roykjandi?</a:t>
            </a:r>
            <a:endParaRPr lang="fo-FO" dirty="0"/>
          </a:p>
          <a:p>
            <a:r>
              <a:rPr lang="fo-FO" dirty="0"/>
              <a:t>Hvussu nógvar dagar um vikuna rørir tú teg í meir enn 30 minuttir, soleiðis at pulsurin fer upp</a:t>
            </a:r>
            <a:r>
              <a:rPr lang="fo-FO" dirty="0" smtClean="0"/>
              <a:t>?</a:t>
            </a:r>
          </a:p>
          <a:p>
            <a:r>
              <a:rPr lang="fo-FO" dirty="0" smtClean="0"/>
              <a:t>Hvussu ofta </a:t>
            </a:r>
            <a:r>
              <a:rPr lang="fo-FO" dirty="0"/>
              <a:t>etur tú frukt?</a:t>
            </a:r>
          </a:p>
          <a:p>
            <a:r>
              <a:rPr lang="fo-FO" dirty="0" smtClean="0"/>
              <a:t>Hvussu ofta </a:t>
            </a:r>
            <a:r>
              <a:rPr lang="fo-FO" dirty="0"/>
              <a:t>etur tú grønmeti</a:t>
            </a:r>
            <a:r>
              <a:rPr lang="fo-FO" dirty="0" smtClean="0"/>
              <a:t>?</a:t>
            </a:r>
          </a:p>
          <a:p>
            <a:r>
              <a:rPr lang="fo-FO" dirty="0"/>
              <a:t>Hvussu ofta etur tú fisk ella eitthvørt burtur úr fiski til døgurða/høvuðsmáltíð?</a:t>
            </a:r>
          </a:p>
          <a:p>
            <a:endParaRPr lang="fo-FO" dirty="0" smtClean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724400" y="1484784"/>
            <a:ext cx="3960440" cy="44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200000"/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125000"/>
              <a:buFont typeface="Wingdings" pitchFamily="2" charset="2"/>
              <a:buChar char="v"/>
              <a:defRPr sz="14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»"/>
              <a:defRPr sz="8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nn-NO" kern="0" dirty="0" smtClean="0"/>
              <a:t>Hvussu heldur tú, at samlaða heilsustøðan er hjá tær í mun til tín aldur v.m.?</a:t>
            </a:r>
          </a:p>
          <a:p>
            <a:r>
              <a:rPr lang="fo-FO" dirty="0" smtClean="0"/>
              <a:t>Hædd </a:t>
            </a:r>
            <a:r>
              <a:rPr lang="fo-FO" dirty="0"/>
              <a:t>– BMI</a:t>
            </a:r>
          </a:p>
          <a:p>
            <a:r>
              <a:rPr lang="fo-FO" dirty="0"/>
              <a:t>Vekt - BMI</a:t>
            </a:r>
          </a:p>
          <a:p>
            <a:endParaRPr lang="fo-FO" kern="0" dirty="0" smtClean="0"/>
          </a:p>
          <a:p>
            <a:pPr marL="0" indent="0">
              <a:buFont typeface="Wingdings" pitchFamily="2" charset="2"/>
              <a:buNone/>
            </a:pPr>
            <a:endParaRPr lang="fo-FO" kern="0" dirty="0"/>
          </a:p>
        </p:txBody>
      </p:sp>
    </p:spTree>
    <p:extLst>
      <p:ext uri="{BB962C8B-B14F-4D97-AF65-F5344CB8AC3E}">
        <p14:creationId xmlns:p14="http://schemas.microsoft.com/office/powerpoint/2010/main" val="3812019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Hvussu </a:t>
            </a:r>
            <a:r>
              <a:rPr lang="nn-NO" dirty="0"/>
              <a:t>heldur tú, at samlaða heilsustøðan er hjá tær í mun til tín aldur v.m</a:t>
            </a:r>
            <a:r>
              <a:rPr lang="nn-NO" dirty="0" smtClean="0"/>
              <a:t>.? (2015)                     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4187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67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Hvussu </a:t>
            </a:r>
            <a:r>
              <a:rPr lang="nn-NO" dirty="0"/>
              <a:t>heldur tú, at samlaða heilsustøðan er hjá tær í mun til tín aldur v.m</a:t>
            </a:r>
            <a:r>
              <a:rPr lang="nn-NO" dirty="0" smtClean="0"/>
              <a:t>.?                    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6287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3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Hvussu </a:t>
            </a:r>
            <a:r>
              <a:rPr lang="nn-NO" dirty="0"/>
              <a:t>heldur tú, at samlaða heilsustøðan er hjá tær í mun til tín aldur v.m.?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5182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44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Endi</a:t>
            </a:r>
            <a:endParaRPr lang="fo-FO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3" y="914400"/>
            <a:ext cx="6403569" cy="4800600"/>
          </a:xfrm>
        </p:spPr>
      </p:pic>
    </p:spTree>
    <p:extLst>
      <p:ext uri="{BB962C8B-B14F-4D97-AF65-F5344CB8AC3E}">
        <p14:creationId xmlns:p14="http://schemas.microsoft.com/office/powerpoint/2010/main" val="69552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 smtClean="0"/>
              <a:t>Royking</a:t>
            </a:r>
            <a:endParaRPr lang="fo-FO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02616"/>
            <a:ext cx="4320000" cy="20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Roykir tú</a:t>
            </a:r>
            <a:r>
              <a:rPr lang="fo-FO" dirty="0"/>
              <a:t>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40739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12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Roykir tú? </a:t>
            </a:r>
            <a:r>
              <a:rPr lang="fo-FO" sz="1200" dirty="0" smtClean="0"/>
              <a:t>(Øll royking íroknað, eisini um viðkomandi bert roykir 2 ferðir um mánaðan.)</a:t>
            </a:r>
            <a:endParaRPr lang="fo-FO" sz="1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65812"/>
              </p:ext>
            </p:extLst>
          </p:nvPr>
        </p:nvGraphicFramePr>
        <p:xfrm>
          <a:off x="539552" y="908720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17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Roykir tú</a:t>
            </a:r>
            <a:r>
              <a:rPr lang="fo-FO" dirty="0"/>
              <a:t>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08448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16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79561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971600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Dømi: </a:t>
            </a:r>
          </a:p>
          <a:p>
            <a:r>
              <a:rPr lang="fo-FO" sz="1200" dirty="0" smtClean="0">
                <a:solidFill>
                  <a:schemeClr val="accent1"/>
                </a:solidFill>
              </a:rPr>
              <a:t>29% av kvinnunum í </a:t>
            </a:r>
            <a:r>
              <a:rPr lang="fo-FO" sz="1200" dirty="0" smtClean="0">
                <a:solidFill>
                  <a:schemeClr val="accent1"/>
                </a:solidFill>
              </a:rPr>
              <a:t>kanningini </a:t>
            </a:r>
            <a:r>
              <a:rPr lang="fo-FO" sz="1200" dirty="0" smtClean="0">
                <a:solidFill>
                  <a:schemeClr val="accent1"/>
                </a:solidFill>
              </a:rPr>
              <a:t>siga seg roykja.</a:t>
            </a:r>
          </a:p>
        </p:txBody>
      </p:sp>
    </p:spTree>
    <p:extLst>
      <p:ext uri="{BB962C8B-B14F-4D97-AF65-F5344CB8AC3E}">
        <p14:creationId xmlns:p14="http://schemas.microsoft.com/office/powerpoint/2010/main" val="1291651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37642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971600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 smtClean="0">
                <a:solidFill>
                  <a:schemeClr val="accent1"/>
                </a:solidFill>
              </a:rPr>
              <a:t>Dømi: </a:t>
            </a:r>
          </a:p>
          <a:p>
            <a:r>
              <a:rPr lang="fo-FO" sz="1200" dirty="0" smtClean="0">
                <a:solidFill>
                  <a:schemeClr val="accent1"/>
                </a:solidFill>
              </a:rPr>
              <a:t>20% av teimum í aldursbólkinum 15-24 </a:t>
            </a:r>
            <a:r>
              <a:rPr lang="fo-FO" sz="1200" dirty="0" smtClean="0">
                <a:solidFill>
                  <a:schemeClr val="accent1"/>
                </a:solidFill>
              </a:rPr>
              <a:t>ár </a:t>
            </a:r>
            <a:r>
              <a:rPr lang="fo-FO" sz="1200" dirty="0" smtClean="0">
                <a:solidFill>
                  <a:schemeClr val="accent1"/>
                </a:solidFill>
              </a:rPr>
              <a:t>siga seg roykja.</a:t>
            </a:r>
          </a:p>
        </p:txBody>
      </p:sp>
    </p:spTree>
    <p:extLst>
      <p:ext uri="{BB962C8B-B14F-4D97-AF65-F5344CB8AC3E}">
        <p14:creationId xmlns:p14="http://schemas.microsoft.com/office/powerpoint/2010/main" val="2907184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allup sep 201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Gallup sep 2011</Template>
  <TotalTime>1005</TotalTime>
  <Words>814</Words>
  <Application>Microsoft Office PowerPoint</Application>
  <PresentationFormat>Skærmshow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Gallup sep 2011</vt:lpstr>
      <vt:lpstr>Fólkaheilsuráðið</vt:lpstr>
      <vt:lpstr>Grundarlag</vt:lpstr>
      <vt:lpstr>Fólkaheilsuráðið</vt:lpstr>
      <vt:lpstr>Royking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 ... dagliga? (Í prosent av øllum respondentum – kvinnum/monnum í kanningini)</vt:lpstr>
      <vt:lpstr>Roykir tú ... dagliga?</vt:lpstr>
      <vt:lpstr>Rørsla</vt:lpstr>
      <vt:lpstr>Hvussu nógvar dagar um vikuna rørir tú teg í meir enn 30 minuttir, soleiðis at pulsurin fer upp?</vt:lpstr>
      <vt:lpstr>Hvussu nógvar dagar um vikuna rørir tú teg í meir enn 30 minuttir, soleiðis at pulsurin fer upp?</vt:lpstr>
      <vt:lpstr>Hvussu nógvar dagar um vikuna rørir tú teg í meir enn 30 minuttir, soleiðis at pulsurin fer upp?</vt:lpstr>
      <vt:lpstr>Íðkar tú nakran ítrótt ella regluliga likamliga venjing? (2014)</vt:lpstr>
      <vt:lpstr>Kostur</vt:lpstr>
      <vt:lpstr>Hvussu ofta etur tú frukt?</vt:lpstr>
      <vt:lpstr>Hvussu ofta etur tú grønmeti?</vt:lpstr>
      <vt:lpstr>Hvussu ofta etur tú fisk ella eitthvørt burtur úr fiski til døgurða/høvuðsmáltíð?</vt:lpstr>
      <vt:lpstr>Hvussu ofta ...?   (2015)</vt:lpstr>
      <vt:lpstr>BMI</vt:lpstr>
      <vt:lpstr>BMI</vt:lpstr>
      <vt:lpstr>BMI</vt:lpstr>
      <vt:lpstr>BMI</vt:lpstr>
      <vt:lpstr>BMI</vt:lpstr>
      <vt:lpstr>BMI - 2015</vt:lpstr>
      <vt:lpstr>BMI - 2015</vt:lpstr>
      <vt:lpstr>Heilsustøðan</vt:lpstr>
      <vt:lpstr>Hvussu heldur tú, at samlaða heilsustøðan er hjá tær í mun til tín aldur v.m.? (2015)                      (1 er sera vánalig, og 10 er framúr góð.)</vt:lpstr>
      <vt:lpstr>Hvussu heldur tú, at samlaða heilsustøðan er hjá tær í mun til tín aldur v.m.?                     (1 er sera vánalig, og 10 er framúr góð.)</vt:lpstr>
      <vt:lpstr>Hvussu heldur tú, at samlaða heilsustøðan er hjá tær í mun til tín aldur v.m.? (1 er sera vánalig, og 10 er framúr góð.)</vt:lpstr>
      <vt:lpstr>Endi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Fólkaheilsuráðið</dc:title>
  <dc:creator>Gallup</dc:creator>
  <cp:lastModifiedBy>Jóan Petur Hentze</cp:lastModifiedBy>
  <cp:revision>113</cp:revision>
  <dcterms:created xsi:type="dcterms:W3CDTF">2011-09-06T12:54:59Z</dcterms:created>
  <dcterms:modified xsi:type="dcterms:W3CDTF">2015-08-26T10:48:45Z</dcterms:modified>
</cp:coreProperties>
</file>